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webextensions/taskpanes.xml" ContentType="application/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10.jpeg" ContentType="image/jpeg"/>
  <Override PartName="/ppt/media/image5.png" ContentType="image/png"/>
  <Override PartName="/ppt/media/image9.png" ContentType="image/png"/>
  <Override PartName="/ppt/media/image13.png" ContentType="image/png"/>
  <Override PartName="/ppt/media/image12.jpeg" ContentType="image/jpeg"/>
  <Override PartName="/ppt/media/image11.jpeg" ContentType="image/jpeg"/>
  <Override PartName="/ppt/media/image8.png" ContentType="image/png"/>
  <Override PartName="/ppt/media/image7.png" ContentType="image/png"/>
  <Override PartName="/ppt/media/image1.jpeg" ContentType="image/jpeg"/>
  <Override PartName="/ppt/media/image6.png" ContentType="image/png"/>
  <Override PartName="/ppt/media/image4.png" ContentType="image/png"/>
  <Override PartName="/ppt/media/image3.png" ContentType="image/png"/>
  <Override PartName="/ppt/media/image17.jpeg" ContentType="image/jpeg"/>
  <Override PartName="/ppt/media/image26.jpeg" ContentType="image/jpeg"/>
  <Override PartName="/ppt/media/image25.png" ContentType="image/png"/>
  <Override PartName="/ppt/media/image24.jpeg" ContentType="image/jpeg"/>
  <Override PartName="/ppt/media/image22.png" ContentType="image/png"/>
  <Override PartName="/ppt/media/image23.png" ContentType="image/png"/>
  <Override PartName="/ppt/media/image20.png" ContentType="image/png"/>
  <Override PartName="/ppt/media/image2.jpeg" ContentType="image/jpeg"/>
  <Override PartName="/ppt/media/image19.png" ContentType="image/png"/>
  <Override PartName="/ppt/media/image21.png" ContentType="image/png"/>
  <Override PartName="/ppt/media/image18.jpeg" ContentType="image/jpeg"/>
  <Override PartName="/ppt/media/image16.jpeg" ContentType="image/jpeg"/>
  <Override PartName="/ppt/media/image15.jpeg" ContentType="image/jpeg"/>
  <Override PartName="/ppt/media/image14.png" ContentType="image/png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11/relationships/webextensiontaskpanes" Target="ppt/webextensions/taskpanes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2756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04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350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2756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04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B7F692-1350-494A-9927-9395DCE15507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93357A-8AF9-44AE-83C9-D7E7013401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1B8619-63F2-44DB-B397-136F1E57C4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DED1C3-5D04-4173-AD4B-1771568316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C70F93-B381-4756-A512-23F5639C021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097280" y="4298040"/>
            <a:ext cx="10113120" cy="344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E63CAB-FD1B-49CD-AE23-F11059D8D1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65EC5E-B276-435D-A7B2-28EFDBFD4F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A9333B-AB1F-410B-A25E-20530CDA60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D3DC9B-606D-456D-A6CF-74AF6DCC07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FA9E6C-70D6-41FC-A05C-D556966C61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93C06F-7924-4FF1-AF3B-8C38C225F2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2756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0204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350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32756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80204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B6B460-E569-4AAA-AD8D-E1818FCC446C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1097280" y="4298040"/>
            <a:ext cx="10113120" cy="344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32756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80204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350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432756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80204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C19E45-1C0D-4BEC-9074-44AD479FEF5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C8C929-2898-4799-9200-529F441E57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DE4D17-3CEC-4871-8B7F-D9CE8948AA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7888AC-270B-4F3B-B993-6BEDD53373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1C9A46-0115-4451-94A0-E7B183E4D6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1097280" y="4298040"/>
            <a:ext cx="10113120" cy="344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883369-319D-4C04-9A6F-0000591296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0819E7-8676-4F86-9C37-83302615EF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D7CBD3-8A54-4164-88EC-FE0975FB18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EE9CF2-1BF6-464C-BFCA-52BF480EFE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2321F1-AC55-42AC-A1D2-80F3E5DD3A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E3A9FF-8FC3-4E85-B0CD-7759D4420A7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32756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80204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350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432756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80204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A3897B-01FA-4D85-8642-CAD08D7BB0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1097280" y="4298040"/>
            <a:ext cx="10113120" cy="344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097280" y="4298040"/>
            <a:ext cx="10113120" cy="344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32756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80204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6350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/>
          </p:nvPr>
        </p:nvSpPr>
        <p:spPr>
          <a:xfrm>
            <a:off x="432756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/>
          </p:nvPr>
        </p:nvSpPr>
        <p:spPr>
          <a:xfrm>
            <a:off x="80204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1097280" y="4298040"/>
            <a:ext cx="10113120" cy="344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32756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80204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/>
          </p:nvPr>
        </p:nvSpPr>
        <p:spPr>
          <a:xfrm>
            <a:off x="6350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/>
          </p:nvPr>
        </p:nvSpPr>
        <p:spPr>
          <a:xfrm>
            <a:off x="432756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6" name="PlaceHolder 7"/>
          <p:cNvSpPr>
            <a:spLocks noGrp="1"/>
          </p:cNvSpPr>
          <p:nvPr>
            <p:ph/>
          </p:nvPr>
        </p:nvSpPr>
        <p:spPr>
          <a:xfrm>
            <a:off x="80204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subTitle"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ubTitle"/>
          </p:nvPr>
        </p:nvSpPr>
        <p:spPr>
          <a:xfrm>
            <a:off x="1097280" y="4298040"/>
            <a:ext cx="10113120" cy="344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432756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80204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/>
          </p:nvPr>
        </p:nvSpPr>
        <p:spPr>
          <a:xfrm>
            <a:off x="6350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7" name="PlaceHolder 6"/>
          <p:cNvSpPr>
            <a:spLocks noGrp="1"/>
          </p:cNvSpPr>
          <p:nvPr>
            <p:ph/>
          </p:nvPr>
        </p:nvSpPr>
        <p:spPr>
          <a:xfrm>
            <a:off x="432756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8" name="PlaceHolder 7"/>
          <p:cNvSpPr>
            <a:spLocks noGrp="1"/>
          </p:cNvSpPr>
          <p:nvPr>
            <p:ph/>
          </p:nvPr>
        </p:nvSpPr>
        <p:spPr>
          <a:xfrm>
            <a:off x="80204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1097280" y="4298040"/>
            <a:ext cx="10113120" cy="344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32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635040" y="2351880"/>
            <a:ext cx="109216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6231240" y="6310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6350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/>
          </p:nvPr>
        </p:nvSpPr>
        <p:spPr>
          <a:xfrm>
            <a:off x="6231240" y="2351880"/>
            <a:ext cx="532944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6350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432756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/>
          </p:nvPr>
        </p:nvSpPr>
        <p:spPr>
          <a:xfrm>
            <a:off x="8020440" y="6310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/>
          </p:nvPr>
        </p:nvSpPr>
        <p:spPr>
          <a:xfrm>
            <a:off x="6350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/>
          </p:nvPr>
        </p:nvSpPr>
        <p:spPr>
          <a:xfrm>
            <a:off x="432756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/>
          </p:nvPr>
        </p:nvSpPr>
        <p:spPr>
          <a:xfrm>
            <a:off x="8020440" y="2351880"/>
            <a:ext cx="3516480" cy="15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" hidden="1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Rectangle"/>
          <p:cNvSpPr/>
          <p:nvPr/>
        </p:nvSpPr>
        <p:spPr>
          <a:xfrm flipH="1">
            <a:off x="0" y="4450320"/>
            <a:ext cx="12191760" cy="240732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8000" spc="-52" strike="noStrike" cap="all">
                <a:solidFill>
                  <a:srgbClr val="262626"/>
                </a:solidFill>
                <a:latin typeface="Century Gothic"/>
              </a:rPr>
              <a:t>Click to </a:t>
            </a:r>
            <a:r>
              <a:rPr b="0" lang="en-US" sz="8000" spc="-52" strike="noStrike" cap="all">
                <a:solidFill>
                  <a:srgbClr val="262626"/>
                </a:solidFill>
                <a:latin typeface="Century Gothic"/>
              </a:rPr>
              <a:t>edit </a:t>
            </a:r>
            <a:r>
              <a:rPr b="0" lang="en-US" sz="8000" spc="-52" strike="noStrike" cap="all">
                <a:solidFill>
                  <a:srgbClr val="262626"/>
                </a:solidFill>
                <a:latin typeface="Century Gothic"/>
              </a:rPr>
              <a:t>Master </a:t>
            </a:r>
            <a:r>
              <a:rPr b="0" lang="en-US" sz="8000" spc="-52" strike="noStrike" cap="all">
                <a:solidFill>
                  <a:srgbClr val="262626"/>
                </a:solidFill>
                <a:latin typeface="Century Gothic"/>
              </a:rPr>
              <a:t>title </a:t>
            </a:r>
            <a:r>
              <a:rPr b="0" lang="en-US" sz="8000" spc="-52" strike="noStrike" cap="all">
                <a:solidFill>
                  <a:srgbClr val="262626"/>
                </a:solidFill>
                <a:latin typeface="Century Gothic"/>
              </a:rPr>
              <a:t>style</a:t>
            </a:r>
            <a:endParaRPr b="0" lang="en-US" sz="8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Click to edit the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outline text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format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</a:t>
            </a: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Outline </a:t>
            </a: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Fourth </a:t>
            </a: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Outline </a:t>
            </a: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Outl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ine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Lev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x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h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u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v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v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h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O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u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t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n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L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v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e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 hidden="1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" name="PlaceHolder 1"/>
          <p:cNvSpPr>
            <a:spLocks noGrp="1"/>
          </p:cNvSpPr>
          <p:nvPr>
            <p:ph type="dt" idx="1"/>
          </p:nvPr>
        </p:nvSpPr>
        <p:spPr>
          <a:xfrm>
            <a:off x="8218440" y="6446880"/>
            <a:ext cx="258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entury Gothic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10993680" y="6446880"/>
            <a:ext cx="77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fld id="{AA974B8C-0E6B-4FCE-AFDA-F4DB8A840068}" type="slidenum">
              <a:rPr b="0" lang="en-US" sz="105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44" name="Rectangle"/>
          <p:cNvSpPr/>
          <p:nvPr/>
        </p:nvSpPr>
        <p:spPr>
          <a:xfrm>
            <a:off x="3350880" y="0"/>
            <a:ext cx="8840520" cy="685764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Rectangle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635040" y="3135240"/>
            <a:ext cx="4886640" cy="587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Title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goes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here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575680" y="633960"/>
            <a:ext cx="5980680" cy="5589720"/>
          </a:xfrm>
          <a:prstGeom prst="rect">
            <a:avLst/>
          </a:prstGeom>
          <a:noFill/>
          <a:ln w="0">
            <a:noFill/>
          </a:ln>
        </p:spPr>
        <p:txBody>
          <a:bodyPr lIns="0" rIns="0" anchor="ctr">
            <a:normAutofit/>
          </a:bodyPr>
          <a:p>
            <a:pPr marL="343080" indent="-343080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Century Gothic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Click to edit Master text styles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543960" indent="-343080">
              <a:lnSpc>
                <a:spcPts val="2001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Century Gothic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612720" indent="-228600">
              <a:lnSpc>
                <a:spcPts val="2001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Century Gothic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3" marL="795600" indent="-228600">
              <a:lnSpc>
                <a:spcPts val="2001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Century Gothic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Fourth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4" marL="978480" indent="-228600">
              <a:lnSpc>
                <a:spcPts val="2001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Century Gothic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Fifth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" name="Rectangle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" name="PlaceHolder 1"/>
          <p:cNvSpPr>
            <a:spLocks noGrp="1"/>
          </p:cNvSpPr>
          <p:nvPr>
            <p:ph type="body"/>
          </p:nvPr>
        </p:nvSpPr>
        <p:spPr>
          <a:xfrm>
            <a:off x="1097280" y="2343960"/>
            <a:ext cx="1005804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Autofit/>
          </a:bodyPr>
          <a:p>
            <a:pPr marL="91440" indent="-914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eceef7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1" marL="38412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2" marL="56700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74988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4" marL="93276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1097280" y="942840"/>
            <a:ext cx="10058040" cy="1288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CLICK TO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EDIT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MASTER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TITLE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STYLE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 hidden="1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5" name="PlaceHolder 1"/>
          <p:cNvSpPr>
            <a:spLocks noGrp="1"/>
          </p:cNvSpPr>
          <p:nvPr>
            <p:ph type="dt" idx="3"/>
          </p:nvPr>
        </p:nvSpPr>
        <p:spPr>
          <a:xfrm>
            <a:off x="8218440" y="6446880"/>
            <a:ext cx="258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entury Gothic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ftr" idx="4"/>
          </p:nvPr>
        </p:nvSpPr>
        <p:spPr>
          <a:xfrm>
            <a:off x="1097280" y="6446880"/>
            <a:ext cx="6818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5"/>
          </p:nvPr>
        </p:nvSpPr>
        <p:spPr>
          <a:xfrm>
            <a:off x="10993680" y="6446880"/>
            <a:ext cx="77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fld id="{9C423AEF-61DB-48A3-9176-D024317D2123}" type="slidenum">
              <a:rPr b="0" lang="en-US" sz="105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128" name="Rectangle"/>
          <p:cNvSpPr/>
          <p:nvPr/>
        </p:nvSpPr>
        <p:spPr>
          <a:xfrm flipH="1">
            <a:off x="0" y="0"/>
            <a:ext cx="12191760" cy="685764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Rectangle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" name="Straight Connector 6"/>
          <p:cNvSpPr/>
          <p:nvPr/>
        </p:nvSpPr>
        <p:spPr>
          <a:xfrm>
            <a:off x="6818040" y="999360"/>
            <a:ext cx="360" cy="485892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635040" y="3135240"/>
            <a:ext cx="5460480" cy="587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90000"/>
              </a:lnSpc>
              <a:buNone/>
            </a:pPr>
            <a:r>
              <a:rPr b="0" lang="en-US" sz="4800" spc="-52" strike="noStrike" cap="all">
                <a:solidFill>
                  <a:srgbClr val="404040"/>
                </a:solidFill>
                <a:latin typeface="Century Gothic"/>
              </a:rPr>
              <a:t>Title </a:t>
            </a:r>
            <a:r>
              <a:rPr b="0" lang="en-US" sz="4800" spc="-52" strike="noStrike" cap="all">
                <a:solidFill>
                  <a:srgbClr val="404040"/>
                </a:solidFill>
                <a:latin typeface="Century Gothic"/>
              </a:rPr>
              <a:t>goes </a:t>
            </a:r>
            <a:r>
              <a:rPr b="0" lang="en-US" sz="4800" spc="-52" strike="noStrike" cap="all">
                <a:solidFill>
                  <a:srgbClr val="404040"/>
                </a:solidFill>
                <a:latin typeface="Century Gothic"/>
              </a:rPr>
              <a:t>here</a:t>
            </a:r>
            <a:endParaRPr b="0" lang="en-US" sz="4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7540920" y="831240"/>
            <a:ext cx="4015800" cy="5195160"/>
          </a:xfrm>
          <a:prstGeom prst="rect">
            <a:avLst/>
          </a:prstGeom>
          <a:noFill/>
          <a:ln w="0">
            <a:noFill/>
          </a:ln>
        </p:spPr>
        <p:txBody>
          <a:bodyPr lIns="0" rIns="0" anchor="ctr">
            <a:normAutofit/>
          </a:bodyPr>
          <a:p>
            <a:pPr marL="343080" indent="-343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Century Gothic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Quote Goes Here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" hidden="1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0" name="Rectangle"/>
          <p:cNvSpPr/>
          <p:nvPr/>
        </p:nvSpPr>
        <p:spPr>
          <a:xfrm flipH="1">
            <a:off x="-720" y="0"/>
            <a:ext cx="1195560" cy="685764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Rectangle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2" name="PlaceHolder 1"/>
          <p:cNvSpPr>
            <a:spLocks noGrp="1"/>
          </p:cNvSpPr>
          <p:nvPr>
            <p:ph type="body"/>
          </p:nvPr>
        </p:nvSpPr>
        <p:spPr>
          <a:xfrm>
            <a:off x="5924520" y="633960"/>
            <a:ext cx="5632200" cy="55908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ceef7"/>
                </a:solidFill>
                <a:latin typeface="Century Gothic"/>
              </a:rPr>
              <a:t>Click icon to add picture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title"/>
          </p:nvPr>
        </p:nvSpPr>
        <p:spPr>
          <a:xfrm>
            <a:off x="1097280" y="942840"/>
            <a:ext cx="4156920" cy="1292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Title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goes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here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1097280" y="2281680"/>
            <a:ext cx="4156920" cy="363312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Click to edit Master text styles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20124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</a:rPr>
              <a:t>Second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marL="3841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entury Gothic"/>
              </a:rPr>
              <a:t>Third level</a:t>
            </a:r>
            <a:endParaRPr b="0" lang="en-US" sz="1100" spc="-1" strike="noStrike">
              <a:solidFill>
                <a:srgbClr val="404040"/>
              </a:solidFill>
              <a:latin typeface="Century Gothic"/>
            </a:endParaRPr>
          </a:p>
          <a:p>
            <a:pPr marL="56700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entury Gothic"/>
              </a:rPr>
              <a:t>Fourth level</a:t>
            </a:r>
            <a:endParaRPr b="0" lang="en-US" sz="1100" spc="-1" strike="noStrike">
              <a:solidFill>
                <a:srgbClr val="404040"/>
              </a:solidFill>
              <a:latin typeface="Century Gothic"/>
            </a:endParaRPr>
          </a:p>
          <a:p>
            <a:pPr marL="749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entury Gothic"/>
              </a:rPr>
              <a:t>Fifth level</a:t>
            </a:r>
            <a:endParaRPr b="0" lang="en-US" sz="11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2" name="Rectangle"/>
          <p:cNvSpPr/>
          <p:nvPr/>
        </p:nvSpPr>
        <p:spPr>
          <a:xfrm>
            <a:off x="0" y="3429000"/>
            <a:ext cx="12191760" cy="342864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Rectangle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4" name="PlaceHolder 1"/>
          <p:cNvSpPr>
            <a:spLocks noGrp="1"/>
          </p:cNvSpPr>
          <p:nvPr>
            <p:ph type="body"/>
          </p:nvPr>
        </p:nvSpPr>
        <p:spPr>
          <a:xfrm>
            <a:off x="1097280" y="2163240"/>
            <a:ext cx="2918880" cy="2918880"/>
          </a:xfrm>
          <a:prstGeom prst="rect">
            <a:avLst/>
          </a:prstGeom>
          <a:solidFill>
            <a:srgbClr val="edeff7"/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Click icon to add picture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659120" y="2163240"/>
            <a:ext cx="2918880" cy="2918880"/>
          </a:xfrm>
          <a:prstGeom prst="rect">
            <a:avLst/>
          </a:prstGeom>
          <a:solidFill>
            <a:srgbClr val="edeff7"/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Click icon to add picture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8220960" y="2163240"/>
            <a:ext cx="2918880" cy="2918880"/>
          </a:xfrm>
          <a:prstGeom prst="rect">
            <a:avLst/>
          </a:prstGeom>
          <a:solidFill>
            <a:srgbClr val="edeff7"/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Click icon to add picture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1097280" y="5257440"/>
            <a:ext cx="2918880" cy="58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000000"/>
                </a:solidFill>
                <a:latin typeface="Century Gothic"/>
              </a:rPr>
              <a:t>Name Goes Here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4666680" y="5257440"/>
            <a:ext cx="2918880" cy="58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000000"/>
                </a:solidFill>
                <a:latin typeface="Century Gothic"/>
              </a:rPr>
              <a:t>Name Goes Here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8236440" y="5257440"/>
            <a:ext cx="2918880" cy="58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000000"/>
                </a:solidFill>
                <a:latin typeface="Century Gothic"/>
              </a:rPr>
              <a:t>Name Goes Here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 type="title"/>
          </p:nvPr>
        </p:nvSpPr>
        <p:spPr>
          <a:xfrm>
            <a:off x="1097280" y="1268280"/>
            <a:ext cx="10058040" cy="587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CLICK TO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EDIT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MASTER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TITLE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STYLE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 hidden="1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8" name="Rectangle"/>
          <p:cNvSpPr/>
          <p:nvPr/>
        </p:nvSpPr>
        <p:spPr>
          <a:xfrm>
            <a:off x="0" y="1714680"/>
            <a:ext cx="12191760" cy="342864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Rectangle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443920" y="1283760"/>
            <a:ext cx="5711400" cy="587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0000"/>
          </a:bodyPr>
          <a:p>
            <a:pPr>
              <a:lnSpc>
                <a:spcPct val="90000"/>
              </a:lnSpc>
              <a:buNone/>
            </a:pPr>
            <a:r>
              <a:rPr b="0" lang="en-US" sz="2800" spc="-52" strike="noStrike">
                <a:solidFill>
                  <a:srgbClr val="404040"/>
                </a:solidFill>
                <a:latin typeface="Century Gothic"/>
              </a:rPr>
              <a:t>CLICK TO </a:t>
            </a:r>
            <a:r>
              <a:rPr b="0" lang="en-US" sz="2800" spc="-52" strike="noStrike">
                <a:solidFill>
                  <a:srgbClr val="404040"/>
                </a:solidFill>
                <a:latin typeface="Century Gothic"/>
              </a:rPr>
              <a:t>EDIT </a:t>
            </a:r>
            <a:r>
              <a:rPr b="0" lang="en-US" sz="2800" spc="-52" strike="noStrike">
                <a:solidFill>
                  <a:srgbClr val="404040"/>
                </a:solidFill>
                <a:latin typeface="Century Gothic"/>
              </a:rPr>
              <a:t>MASTER </a:t>
            </a:r>
            <a:r>
              <a:rPr b="0" lang="en-US" sz="2800" spc="-52" strike="noStrike">
                <a:solidFill>
                  <a:srgbClr val="404040"/>
                </a:solidFill>
                <a:latin typeface="Century Gothic"/>
              </a:rPr>
              <a:t>TITLE </a:t>
            </a:r>
            <a:r>
              <a:rPr b="0" lang="en-US" sz="2800" spc="-52" strike="noStrike">
                <a:solidFill>
                  <a:srgbClr val="404040"/>
                </a:solidFill>
                <a:latin typeface="Century Gothic"/>
              </a:rPr>
              <a:t>STYLE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443920" y="2286000"/>
            <a:ext cx="5711400" cy="362988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rmAutofit/>
          </a:bodyPr>
          <a:p>
            <a:pPr marL="91440" indent="-914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Calibri"/>
              <a:buChar char=" 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Click to edit Master text styles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38412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</a:rPr>
              <a:t>Second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56700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entury Gothic"/>
              </a:rPr>
              <a:t>Third level</a:t>
            </a:r>
            <a:endParaRPr b="0" lang="en-US" sz="1100" spc="-1" strike="noStrike">
              <a:solidFill>
                <a:srgbClr val="404040"/>
              </a:solidFill>
              <a:latin typeface="Century Gothic"/>
            </a:endParaRPr>
          </a:p>
          <a:p>
            <a:pPr lvl="3" marL="74988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entury Gothic"/>
              </a:rPr>
              <a:t>Fourth level</a:t>
            </a:r>
            <a:endParaRPr b="0" lang="en-US" sz="1100" spc="-1" strike="noStrike">
              <a:solidFill>
                <a:srgbClr val="404040"/>
              </a:solidFill>
              <a:latin typeface="Century Gothic"/>
            </a:endParaRPr>
          </a:p>
          <a:p>
            <a:pPr lvl="4" marL="93276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entury Gothic"/>
              </a:rPr>
              <a:t>Fifth level</a:t>
            </a:r>
            <a:endParaRPr b="0" lang="en-US" sz="11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05160" y="631080"/>
            <a:ext cx="4588920" cy="5586480"/>
          </a:xfrm>
          <a:prstGeom prst="rect">
            <a:avLst/>
          </a:prstGeom>
          <a:solidFill>
            <a:srgbClr val="edeff7"/>
          </a:solidFill>
          <a:ln w="0">
            <a:noFill/>
          </a:ln>
        </p:spPr>
        <p:txBody>
          <a:bodyPr lIns="0" rIns="0" anchor="t">
            <a:normAutofit/>
          </a:bodyPr>
          <a:p>
            <a:pPr marL="91440" indent="-914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Calibri"/>
              <a:buChar char=" 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Click to edit Master text styles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38412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</a:rPr>
              <a:t>Second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56700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entury Gothic"/>
              </a:rPr>
              <a:t>Third level</a:t>
            </a:r>
            <a:endParaRPr b="0" lang="en-US" sz="1100" spc="-1" strike="noStrike">
              <a:solidFill>
                <a:srgbClr val="404040"/>
              </a:solidFill>
              <a:latin typeface="Century Gothic"/>
            </a:endParaRPr>
          </a:p>
          <a:p>
            <a:pPr lvl="3" marL="74988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entury Gothic"/>
              </a:rPr>
              <a:t>Fourth level</a:t>
            </a:r>
            <a:endParaRPr b="0" lang="en-US" sz="1100" spc="-1" strike="noStrike">
              <a:solidFill>
                <a:srgbClr val="404040"/>
              </a:solidFill>
              <a:latin typeface="Century Gothic"/>
            </a:endParaRPr>
          </a:p>
          <a:p>
            <a:pPr lvl="4" marL="932760" indent="-18288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entury Gothic"/>
              </a:rPr>
              <a:t>Fifth level</a:t>
            </a:r>
            <a:endParaRPr b="0" lang="en-US" sz="11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" hidden="1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0" name="Rectangle"/>
          <p:cNvSpPr/>
          <p:nvPr/>
        </p:nvSpPr>
        <p:spPr>
          <a:xfrm>
            <a:off x="10993680" y="0"/>
            <a:ext cx="1198080" cy="685764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Rectangle"/>
          <p:cNvSpPr/>
          <p:nvPr/>
        </p:nvSpPr>
        <p:spPr>
          <a:xfrm>
            <a:off x="635040" y="633960"/>
            <a:ext cx="10921680" cy="5589720"/>
          </a:xfrm>
          <a:prstGeom prst="rect">
            <a:avLst/>
          </a:prstGeom>
          <a:solidFill>
            <a:srgbClr val="f6f9ff"/>
          </a:solidFill>
          <a:ln w="12700">
            <a:noFill/>
          </a:ln>
          <a:effectLst>
            <a:outerShdw blurRad="254160" dir="2700000" dist="25455" rotWithShape="0">
              <a:srgbClr val="1f2125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2" name="Rectangle 7"/>
          <p:cNvSpPr/>
          <p:nvPr/>
        </p:nvSpPr>
        <p:spPr>
          <a:xfrm>
            <a:off x="635040" y="3927960"/>
            <a:ext cx="10921680" cy="232632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PlaceHolder 1"/>
          <p:cNvSpPr>
            <a:spLocks noGrp="1"/>
          </p:cNvSpPr>
          <p:nvPr>
            <p:ph type="body"/>
          </p:nvPr>
        </p:nvSpPr>
        <p:spPr>
          <a:xfrm>
            <a:off x="635040" y="631080"/>
            <a:ext cx="10921680" cy="3293640"/>
          </a:xfrm>
          <a:prstGeom prst="rect">
            <a:avLst/>
          </a:prstGeom>
          <a:solidFill>
            <a:srgbClr val="eceef7"/>
          </a:solidFill>
          <a:ln w="0">
            <a:noFill/>
          </a:ln>
        </p:spPr>
        <p:txBody>
          <a:bodyPr lIns="457200" rIns="90000" tIns="4572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entury Gothic"/>
              </a:rPr>
              <a:t>Click icon to add picture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Century Gothic"/>
              </a:rPr>
              <a:t>Click to </a:t>
            </a:r>
            <a:r>
              <a:rPr b="0" lang="en-US" sz="3600" spc="-52" strike="noStrike">
                <a:solidFill>
                  <a:srgbClr val="000000"/>
                </a:solidFill>
                <a:latin typeface="Century Gothic"/>
              </a:rPr>
              <a:t>edit </a:t>
            </a:r>
            <a:r>
              <a:rPr b="0" lang="en-US" sz="3600" spc="-52" strike="noStrike">
                <a:solidFill>
                  <a:srgbClr val="000000"/>
                </a:solidFill>
                <a:latin typeface="Century Gothic"/>
              </a:rPr>
              <a:t>Master </a:t>
            </a:r>
            <a:r>
              <a:rPr b="0" lang="en-US" sz="3600" spc="-52" strike="noStrike">
                <a:solidFill>
                  <a:srgbClr val="000000"/>
                </a:solidFill>
                <a:latin typeface="Century Gothic"/>
              </a:rPr>
              <a:t>title </a:t>
            </a:r>
            <a:r>
              <a:rPr b="0" lang="en-US" sz="3600" spc="-52" strike="noStrike">
                <a:solidFill>
                  <a:srgbClr val="000000"/>
                </a:solidFill>
                <a:latin typeface="Century Gothic"/>
              </a:rPr>
              <a:t>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1097280" y="5213880"/>
            <a:ext cx="10112760" cy="60912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universe.roboflow.com/sportai/basketball-p0jcl/dataset/13/images/?split=train&amp;numImages=40" TargetMode="External"/><Relationship Id="rId2" Type="http://schemas.openxmlformats.org/officeDocument/2006/relationships/hyperlink" Target="https://universe.roboflow.com/034-ganesh-kumar-m-v-cs-r2lwe/basketball-lhqoe/dataset/1/images/?split=train&amp;numImages=40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5848200" cy="356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Dete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kcija 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koša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rkaš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ke 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lopt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e i 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prać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enje</a:t>
            </a:r>
            <a:endParaRPr b="0" lang="en-US" sz="4800" spc="-1" strike="noStrike">
              <a:solidFill>
                <a:srgbClr val="000000"/>
              </a:solidFill>
              <a:latin typeface="Century Gothic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uspe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šnos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ti 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šute</a:t>
            </a:r>
            <a:r>
              <a:rPr b="0" lang="en-US" sz="4800" spc="-52" strike="noStrike" cap="all">
                <a:solidFill>
                  <a:srgbClr val="262626"/>
                </a:solidFill>
                <a:latin typeface="Century Gothic"/>
                <a:ea typeface="Century Gothic"/>
              </a:rPr>
              <a:t>va</a:t>
            </a:r>
            <a:endParaRPr b="0" lang="en-US" sz="4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subTitle"/>
          </p:nvPr>
        </p:nvSpPr>
        <p:spPr>
          <a:xfrm>
            <a:off x="1100160" y="4645080"/>
            <a:ext cx="5761080" cy="1142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000" spc="199" strike="noStrike" cap="all">
                <a:solidFill>
                  <a:srgbClr val="000000"/>
                </a:solidFill>
                <a:latin typeface="Century Gothic"/>
              </a:rPr>
              <a:t>Jovan </a:t>
            </a:r>
            <a:r>
              <a:rPr b="0" lang="en-US" sz="2000" spc="199" strike="noStrike" cap="all">
                <a:solidFill>
                  <a:srgbClr val="000000"/>
                </a:solidFill>
                <a:latin typeface="Century Gothic"/>
              </a:rPr>
              <a:t>Najdovski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1" lang="en-US" sz="2400" spc="199" strike="noStrike" cap="all">
                <a:solidFill>
                  <a:srgbClr val="000000"/>
                </a:solidFill>
                <a:latin typeface="Century Gothic"/>
                <a:ea typeface="Century Gothic"/>
              </a:rPr>
              <a:t>Soft </a:t>
            </a:r>
            <a:r>
              <a:rPr b="1" lang="en-US" sz="2400" spc="199" strike="noStrike" cap="all">
                <a:solidFill>
                  <a:srgbClr val="000000"/>
                </a:solidFill>
                <a:latin typeface="Century Gothic"/>
                <a:ea typeface="Century Gothic"/>
              </a:rPr>
              <a:t>comput</a:t>
            </a:r>
            <a:r>
              <a:rPr b="1" lang="en-US" sz="2400" spc="199" strike="noStrike" cap="all">
                <a:solidFill>
                  <a:srgbClr val="000000"/>
                </a:solidFill>
                <a:latin typeface="Century Gothic"/>
                <a:ea typeface="Century Gothic"/>
              </a:rPr>
              <a:t>ing </a:t>
            </a:r>
            <a:r>
              <a:rPr b="1" lang="en-US" sz="2400" spc="199" strike="noStrike" cap="all">
                <a:solidFill>
                  <a:srgbClr val="000000"/>
                </a:solidFill>
                <a:latin typeface="Century Gothic"/>
                <a:ea typeface="Century Gothic"/>
              </a:rPr>
              <a:t>2023/20</a:t>
            </a:r>
            <a:r>
              <a:rPr b="1" lang="en-US" sz="2400" spc="199" strike="noStrike" cap="all">
                <a:solidFill>
                  <a:srgbClr val="000000"/>
                </a:solidFill>
                <a:latin typeface="Century Gothic"/>
                <a:ea typeface="Century Gothic"/>
              </a:rPr>
              <a:t>24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4" name="Content Placeholder 6" descr="A person playing basketball"/>
          <p:cNvPicPr/>
          <p:nvPr/>
        </p:nvPicPr>
        <p:blipFill>
          <a:blip r:embed="rId1"/>
          <a:stretch/>
        </p:blipFill>
        <p:spPr>
          <a:xfrm>
            <a:off x="7401600" y="627120"/>
            <a:ext cx="4163040" cy="560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e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Placeholder 9" descr="A screenshot of a graph&#10;&#10;Description automatically generated"/>
          <p:cNvPicPr/>
          <p:nvPr/>
        </p:nvPicPr>
        <p:blipFill>
          <a:blip r:embed="rId1"/>
          <a:stretch/>
        </p:blipFill>
        <p:spPr>
          <a:xfrm>
            <a:off x="762840" y="1050840"/>
            <a:ext cx="5112000" cy="384336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3" name="PlaceHolder 1"/>
          <p:cNvSpPr>
            <a:spLocks noGrp="1"/>
          </p:cNvSpPr>
          <p:nvPr>
            <p:ph/>
          </p:nvPr>
        </p:nvSpPr>
        <p:spPr>
          <a:xfrm>
            <a:off x="1589760" y="5006520"/>
            <a:ext cx="2918880" cy="58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200" spc="-1" strike="noStrike" cap="all">
                <a:solidFill>
                  <a:srgbClr val="000000"/>
                </a:solidFill>
                <a:latin typeface="Century Gothic"/>
              </a:rPr>
              <a:t>Confusion matrix na test skupu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818400" y="5008320"/>
            <a:ext cx="2918880" cy="58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200" spc="-1" strike="noStrike" cap="all">
                <a:solidFill>
                  <a:srgbClr val="000000"/>
                </a:solidFill>
                <a:latin typeface="Century Gothic"/>
              </a:rPr>
              <a:t>F-value 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75" name="Picture 10" descr=""/>
          <p:cNvPicPr/>
          <p:nvPr/>
        </p:nvPicPr>
        <p:blipFill>
          <a:blip r:embed="rId2"/>
          <a:stretch/>
        </p:blipFill>
        <p:spPr>
          <a:xfrm>
            <a:off x="5635080" y="1051560"/>
            <a:ext cx="5794560" cy="384228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icture 15" descr="A collage of several images of basketball players&#10;&#10;Description automatically generated"/>
          <p:cNvPicPr/>
          <p:nvPr/>
        </p:nvPicPr>
        <p:blipFill>
          <a:blip r:embed="rId1"/>
          <a:stretch/>
        </p:blipFill>
        <p:spPr>
          <a:xfrm>
            <a:off x="839880" y="839880"/>
            <a:ext cx="4867560" cy="4867560"/>
          </a:xfrm>
          <a:prstGeom prst="rect">
            <a:avLst/>
          </a:prstGeom>
          <a:ln w="0">
            <a:noFill/>
          </a:ln>
        </p:spPr>
      </p:pic>
      <p:pic>
        <p:nvPicPr>
          <p:cNvPr id="377" name="Picture 16" descr="A collage of images of basketball players&#10;&#10;Description automatically generated"/>
          <p:cNvPicPr/>
          <p:nvPr/>
        </p:nvPicPr>
        <p:blipFill>
          <a:blip r:embed="rId2"/>
          <a:stretch/>
        </p:blipFill>
        <p:spPr>
          <a:xfrm>
            <a:off x="5881680" y="839880"/>
            <a:ext cx="4867560" cy="4867560"/>
          </a:xfrm>
          <a:prstGeom prst="rect">
            <a:avLst/>
          </a:prstGeom>
          <a:ln w="0">
            <a:noFill/>
          </a:ln>
        </p:spPr>
      </p:pic>
      <p:sp>
        <p:nvSpPr>
          <p:cNvPr id="378" name="TextBox 19"/>
          <p:cNvSpPr/>
          <p:nvPr/>
        </p:nvSpPr>
        <p:spPr>
          <a:xfrm>
            <a:off x="2844360" y="5741640"/>
            <a:ext cx="9741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labels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TextBox 20"/>
          <p:cNvSpPr/>
          <p:nvPr/>
        </p:nvSpPr>
        <p:spPr>
          <a:xfrm>
            <a:off x="7717320" y="5741640"/>
            <a:ext cx="17362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predicitons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icture 8" descr="A group of boys playing basketball&#10;&#10;Description automatically generated"/>
          <p:cNvPicPr/>
          <p:nvPr/>
        </p:nvPicPr>
        <p:blipFill>
          <a:blip r:embed="rId1"/>
          <a:stretch/>
        </p:blipFill>
        <p:spPr>
          <a:xfrm>
            <a:off x="1293480" y="1262880"/>
            <a:ext cx="4252680" cy="4225320"/>
          </a:xfrm>
          <a:prstGeom prst="rect">
            <a:avLst/>
          </a:prstGeom>
          <a:ln w="0">
            <a:noFill/>
          </a:ln>
        </p:spPr>
      </p:pic>
      <p:pic>
        <p:nvPicPr>
          <p:cNvPr id="381" name="Picture 9" descr="A group of basketball players in a game&#10;&#10;Description automatically generated"/>
          <p:cNvPicPr/>
          <p:nvPr/>
        </p:nvPicPr>
        <p:blipFill>
          <a:blip r:embed="rId2"/>
          <a:stretch/>
        </p:blipFill>
        <p:spPr>
          <a:xfrm>
            <a:off x="5764680" y="1261800"/>
            <a:ext cx="5677560" cy="378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443920" y="1137960"/>
            <a:ext cx="5711400" cy="1005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-52" strike="noStrike">
                <a:solidFill>
                  <a:srgbClr val="404040"/>
                </a:solidFill>
                <a:latin typeface="Century Gothic"/>
              </a:rPr>
              <a:t>Real-time tracker 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5443920" y="2286000"/>
            <a:ext cx="5711400" cy="362988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rmAutofit/>
          </a:bodyPr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Čuvamo listu detektovanih objekata ne starijih od 30 frame-ova. Za svaki objekat se beleži njegov centar (x,y), broj frame-a, w, h i confidence.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Detektujemo šut na koš u slučaju da se lopta nadje prvo u oblasti iznad koša, a zatim predje ispod nivoa obruča.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Za detekciju postignutih koševa u real-time-u korišćeno je fitovanje krive prethodnih stanja lopte koja je prošla ispod nivoa koša. U slučaju da kriva prolazi blizu centra obruča registrujemo pogodak a u suprotnom promašaj. 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84" name="Picture 5" descr="A line with a dotted line&#10;&#10;Description automatically generated"/>
          <p:cNvPicPr/>
          <p:nvPr/>
        </p:nvPicPr>
        <p:blipFill>
          <a:blip r:embed="rId1"/>
          <a:stretch/>
        </p:blipFill>
        <p:spPr>
          <a:xfrm>
            <a:off x="3047760" y="1026000"/>
            <a:ext cx="2144160" cy="3113280"/>
          </a:xfrm>
          <a:prstGeom prst="rect">
            <a:avLst/>
          </a:prstGeom>
          <a:ln w="0">
            <a:noFill/>
          </a:ln>
        </p:spPr>
      </p:pic>
      <p:pic>
        <p:nvPicPr>
          <p:cNvPr id="385" name="Picture 6" descr="A drawing of a rectangle and a rectangle with a green line&#10;&#10;Description automatically generated"/>
          <p:cNvPicPr/>
          <p:nvPr/>
        </p:nvPicPr>
        <p:blipFill>
          <a:blip r:embed="rId2"/>
          <a:stretch/>
        </p:blipFill>
        <p:spPr>
          <a:xfrm>
            <a:off x="826560" y="1026000"/>
            <a:ext cx="2218680" cy="3113280"/>
          </a:xfrm>
          <a:prstGeom prst="rect">
            <a:avLst/>
          </a:prstGeom>
          <a:ln w="0">
            <a:noFill/>
          </a:ln>
        </p:spPr>
      </p:pic>
      <p:pic>
        <p:nvPicPr>
          <p:cNvPr id="386" name="Picture 7" descr="A red x and green text&#10;&#10;Description automatically generated"/>
          <p:cNvPicPr/>
          <p:nvPr/>
        </p:nvPicPr>
        <p:blipFill>
          <a:blip r:embed="rId3"/>
          <a:stretch/>
        </p:blipFill>
        <p:spPr>
          <a:xfrm>
            <a:off x="1902960" y="5063040"/>
            <a:ext cx="2298240" cy="85212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8" descr="A math equation with purple and orange letters&#10;&#10;Description automatically generated"/>
          <p:cNvPicPr/>
          <p:nvPr/>
        </p:nvPicPr>
        <p:blipFill>
          <a:blip r:embed="rId4"/>
          <a:stretch/>
        </p:blipFill>
        <p:spPr>
          <a:xfrm>
            <a:off x="3111480" y="4239000"/>
            <a:ext cx="2008080" cy="781200"/>
          </a:xfrm>
          <a:prstGeom prst="rect">
            <a:avLst/>
          </a:prstGeom>
          <a:ln w="0">
            <a:noFill/>
          </a:ln>
        </p:spPr>
      </p:pic>
      <p:pic>
        <p:nvPicPr>
          <p:cNvPr id="388" name="Picture 9" descr="A purple text on a white background&#10;&#10;Description automatically generated"/>
          <p:cNvPicPr/>
          <p:nvPr/>
        </p:nvPicPr>
        <p:blipFill>
          <a:blip r:embed="rId5"/>
          <a:stretch/>
        </p:blipFill>
        <p:spPr>
          <a:xfrm>
            <a:off x="1038240" y="4341600"/>
            <a:ext cx="1972800" cy="5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1097280" y="942840"/>
            <a:ext cx="4156920" cy="76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Zaključak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946800" y="1608120"/>
            <a:ext cx="5849280" cy="154188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rmAutofit fontScale="93000"/>
          </a:bodyPr>
          <a:p>
            <a:pPr marL="285840" indent="-285840">
              <a:lnSpc>
                <a:spcPct val="120000"/>
              </a:lnSpc>
              <a:spcBef>
                <a:spcPts val="400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Gledajuću rezultate, postignuta je velika preciznost za ovaj slučaj korišćenja. Medjutim u praksi, prilikom praćenja košarkaške lopte može se desiti da objekat neće biti detektovan ukoliko je manjih dimenzija ili je ugao gledanja drugačiji. Baš ovaj slučaj je čest na prenosima utakmica.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201"/>
              </a:spcAft>
              <a:buNone/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91" name="Picture 4" descr="A rack of basketballs with balls&#10;&#10;Description automatically generated"/>
          <p:cNvPicPr/>
          <p:nvPr/>
        </p:nvPicPr>
        <p:blipFill>
          <a:blip r:embed="rId1"/>
          <a:stretch/>
        </p:blipFill>
        <p:spPr>
          <a:xfrm>
            <a:off x="7380720" y="837720"/>
            <a:ext cx="3889440" cy="2594880"/>
          </a:xfrm>
          <a:prstGeom prst="rect">
            <a:avLst/>
          </a:prstGeom>
          <a:ln w="0">
            <a:noFill/>
          </a:ln>
        </p:spPr>
      </p:pic>
      <p:pic>
        <p:nvPicPr>
          <p:cNvPr id="392" name="Picture 5" descr="A basketball game with people watching&#10;&#10;Description automatically generated"/>
          <p:cNvPicPr/>
          <p:nvPr/>
        </p:nvPicPr>
        <p:blipFill>
          <a:blip r:embed="rId2"/>
          <a:stretch/>
        </p:blipFill>
        <p:spPr>
          <a:xfrm>
            <a:off x="5112360" y="3498840"/>
            <a:ext cx="6290640" cy="2588760"/>
          </a:xfrm>
          <a:prstGeom prst="rect">
            <a:avLst/>
          </a:prstGeom>
          <a:ln w="0">
            <a:noFill/>
          </a:ln>
        </p:spPr>
      </p:pic>
      <p:sp>
        <p:nvSpPr>
          <p:cNvPr id="393" name="TextBox 6"/>
          <p:cNvSpPr/>
          <p:nvPr/>
        </p:nvSpPr>
        <p:spPr>
          <a:xfrm>
            <a:off x="868320" y="3056760"/>
            <a:ext cx="4323600" cy="29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285840" indent="-285840">
              <a:lnSpc>
                <a:spcPct val="120000"/>
              </a:lnSpc>
              <a:spcBef>
                <a:spcPts val="400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Model se može poboljšati treniranjem nad većim i raznovrstnijim skupom podataka. Bolju detekciju možemo ostvariti I treniranjem u više epoha kao i korišćenjem ulaznih slika većih dimenzija.</a:t>
            </a:r>
            <a:endParaRPr b="0" lang="en-US" sz="1500" spc="-1" strike="noStrike">
              <a:latin typeface="Arial"/>
            </a:endParaRPr>
          </a:p>
          <a:p>
            <a:pPr marL="285840" indent="-285840">
              <a:lnSpc>
                <a:spcPct val="120000"/>
              </a:lnSpc>
              <a:spcBef>
                <a:spcPts val="400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Century Gothic"/>
              </a:rPr>
              <a:t>Veličinu modela trebamo oprezno posmatrati jer nam ona predstavlja trade-off za odziv koji nam je značajan pri real-time detekciji i praćenju objekata.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097280" y="4298040"/>
            <a:ext cx="10113120" cy="743400"/>
          </a:xfrm>
          <a:prstGeom prst="rect">
            <a:avLst/>
          </a:prstGeom>
          <a:noFill/>
          <a:ln w="0">
            <a:noFill/>
          </a:ln>
        </p:spPr>
        <p:txBody>
          <a:bodyPr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Century Gothic"/>
              </a:rPr>
              <a:t>Pitanja?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1097280" y="5213880"/>
            <a:ext cx="10112760" cy="60912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96" name="Picture Placeholder 5" descr="A sign in the grass&#10;&#10;Description automatically generated"/>
          <p:cNvPicPr/>
          <p:nvPr/>
        </p:nvPicPr>
        <p:blipFill>
          <a:blip r:embed="rId1"/>
          <a:stretch/>
        </p:blipFill>
        <p:spPr>
          <a:xfrm>
            <a:off x="1773720" y="829800"/>
            <a:ext cx="7591680" cy="346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e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35040" y="3135240"/>
            <a:ext cx="4886640" cy="587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000000"/>
                </a:solidFill>
                <a:latin typeface="Century Gothic"/>
              </a:rPr>
              <a:t>AGENDA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5575680" y="633960"/>
            <a:ext cx="5980680" cy="5589720"/>
          </a:xfrm>
          <a:prstGeom prst="rect">
            <a:avLst/>
          </a:prstGeom>
          <a:noFill/>
          <a:ln w="0">
            <a:noFill/>
          </a:ln>
        </p:spPr>
        <p:txBody>
          <a:bodyPr lIns="0" rIns="0" anchor="ctr">
            <a:noAutofit/>
          </a:bodyPr>
          <a:p>
            <a:pPr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Zajedno ćemo proći kroz ključne aspekte projekta: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Century Gothic"/>
              <a:buAutoNum type="arabicPeriod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Motivacija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Century Gothic"/>
              <a:buAutoNum type="arabicPeriod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Skup podataka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Century Gothic"/>
              <a:buAutoNum type="arabicPeriod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Korišćene metodologije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Century Gothic"/>
              <a:buAutoNum type="arabicPeriod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Treniranje modela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Century Gothic"/>
              <a:buAutoNum type="arabicPeriod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Analiza rezultata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Century Gothic"/>
              <a:buAutoNum type="arabicPeriod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Real-time tracker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Century Gothic"/>
              <a:buAutoNum type="arabicPeriod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Zaključak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173200" y="942840"/>
            <a:ext cx="5982120" cy="1288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Motivacija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5173200" y="2343960"/>
            <a:ext cx="598212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Detekcija objekata ima veoma bitnu ulogu u softverskim rešenjima za praćenje i analizu sportskih utakmica. Klasični pristupi </a:t>
            </a:r>
            <a:r>
              <a:rPr b="0" i="1" lang="en-US" sz="16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computer vision</a:t>
            </a:r>
            <a:r>
              <a:rPr b="0" lang="en-US" sz="16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-a i mašinskog učenja često imaju spor odziv u ovom kontekstu. Moderni algoritmi i arhitekture zasnovane na veštačkim neuronskim mrežama, kao što je </a:t>
            </a:r>
            <a:r>
              <a:rPr b="1" lang="en-US" sz="16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YOLO</a:t>
            </a:r>
            <a:r>
              <a:rPr b="0" lang="en-US" sz="16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 (You Only Look Once) algoritam, rešavaju ovaj problem bez značajnog gubitka preciznosti.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Cilj projekta je detekcija i praćenje košarkaške lopte i koša kako bi se olakšalo vodjenje statistike.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49" name="Picture 3" descr="A person sitting at a desk with a microphone and computer screens&#10;&#10;Description automatically generated"/>
          <p:cNvPicPr/>
          <p:nvPr/>
        </p:nvPicPr>
        <p:blipFill>
          <a:blip r:embed="rId1"/>
          <a:stretch/>
        </p:blipFill>
        <p:spPr>
          <a:xfrm>
            <a:off x="1150560" y="1070280"/>
            <a:ext cx="3537720" cy="471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/>
          </p:nvPr>
        </p:nvSpPr>
        <p:spPr>
          <a:xfrm>
            <a:off x="1097280" y="2343960"/>
            <a:ext cx="5607000" cy="376056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rmAutofit fontScale="99000"/>
          </a:bodyPr>
          <a:p>
            <a:pPr marL="91440" indent="-914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eceef7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Za ulazni skup podataka kombinovana su dva skupa podataka sa slikama košarkaških lopti i koševa. Skupovi su dobavljeni sa Roboflow platforme gde su i anotirani.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91440" indent="-91440">
              <a:lnSpc>
                <a:spcPct val="110000"/>
              </a:lnSpc>
              <a:spcBef>
                <a:spcPts val="201"/>
              </a:spcBef>
              <a:spcAft>
                <a:spcPts val="201"/>
              </a:spcAft>
              <a:buClr>
                <a:srgbClr val="eceef7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- </a:t>
            </a:r>
            <a:r>
              <a:rPr b="0" lang="en-US" sz="2000" spc="-1" strike="noStrike" u="sng">
                <a:solidFill>
                  <a:srgbClr val="5f6063"/>
                </a:solidFill>
                <a:uFillTx/>
                <a:latin typeface="Century Gothic"/>
                <a:ea typeface="Century Gothic"/>
                <a:hlinkClick r:id="rId1"/>
              </a:rPr>
              <a:t>prvi skup podataka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91440" indent="-91440">
              <a:lnSpc>
                <a:spcPct val="110000"/>
              </a:lnSpc>
              <a:spcBef>
                <a:spcPts val="201"/>
              </a:spcBef>
              <a:spcAft>
                <a:spcPts val="201"/>
              </a:spcAft>
              <a:buClr>
                <a:srgbClr val="eceef7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- </a:t>
            </a:r>
            <a:r>
              <a:rPr b="0" lang="en-US" sz="2000" spc="-1" strike="noStrike" u="sng">
                <a:solidFill>
                  <a:srgbClr val="5f6063"/>
                </a:solidFill>
                <a:uFillTx/>
                <a:latin typeface="Century Gothic"/>
                <a:ea typeface="Century Gothic"/>
                <a:hlinkClick r:id="rId2"/>
              </a:rPr>
              <a:t>drugi skup podataka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91440" indent="-914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eceef7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Ulazni skup podataka ima </a:t>
            </a: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17120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 slika dimenzija 640x640 i podeljen je na trening (</a:t>
            </a: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60%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), validacioni (</a:t>
            </a: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20%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) i test (</a:t>
            </a: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20%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) skup. 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</a:pP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title"/>
          </p:nvPr>
        </p:nvSpPr>
        <p:spPr>
          <a:xfrm>
            <a:off x="1097280" y="942840"/>
            <a:ext cx="10058040" cy="1288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Skup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podat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aka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52" name="Picture 3" descr="A basketball player jumping to dunk a basketball&#10;&#10;Description automatically generated"/>
          <p:cNvPicPr/>
          <p:nvPr/>
        </p:nvPicPr>
        <p:blipFill>
          <a:blip r:embed="rId3"/>
          <a:stretch/>
        </p:blipFill>
        <p:spPr>
          <a:xfrm>
            <a:off x="8286480" y="804600"/>
            <a:ext cx="2616120" cy="2581200"/>
          </a:xfrm>
          <a:prstGeom prst="rect">
            <a:avLst/>
          </a:prstGeom>
          <a:ln w="0">
            <a:noFill/>
          </a:ln>
        </p:spPr>
      </p:pic>
      <p:pic>
        <p:nvPicPr>
          <p:cNvPr id="353" name="Picture 4" descr="A group of people on a basketball court&#10;&#10;Description automatically generated"/>
          <p:cNvPicPr/>
          <p:nvPr/>
        </p:nvPicPr>
        <p:blipFill>
          <a:blip r:embed="rId4"/>
          <a:stretch/>
        </p:blipFill>
        <p:spPr>
          <a:xfrm>
            <a:off x="7543080" y="3378960"/>
            <a:ext cx="2774160" cy="273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Content Placeholder 2" descr="A computer screen shot of a program code&#10;&#10;Description automatically generated"/>
          <p:cNvPicPr/>
          <p:nvPr/>
        </p:nvPicPr>
        <p:blipFill>
          <a:blip r:embed="rId1"/>
          <a:stretch/>
        </p:blipFill>
        <p:spPr>
          <a:xfrm>
            <a:off x="7381440" y="2123280"/>
            <a:ext cx="3294000" cy="3530880"/>
          </a:xfrm>
          <a:prstGeom prst="rect">
            <a:avLst/>
          </a:prstGeom>
          <a:ln w="0">
            <a:noFill/>
          </a:ln>
        </p:spPr>
      </p:pic>
      <p:sp>
        <p:nvSpPr>
          <p:cNvPr id="355" name="TextBox 1"/>
          <p:cNvSpPr/>
          <p:nvPr/>
        </p:nvSpPr>
        <p:spPr>
          <a:xfrm>
            <a:off x="7174080" y="1189440"/>
            <a:ext cx="3707280" cy="73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</a:rPr>
              <a:t>Za treniranje modela podatke je potrebno organizovati u odgovarajuće foldere 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6" name="Picture 10" descr="A group of men playing basketball&#10;&#10;Description automatically generated"/>
          <p:cNvPicPr/>
          <p:nvPr/>
        </p:nvPicPr>
        <p:blipFill>
          <a:blip r:embed="rId2"/>
          <a:stretch/>
        </p:blipFill>
        <p:spPr>
          <a:xfrm>
            <a:off x="3045240" y="2365920"/>
            <a:ext cx="3712680" cy="3677760"/>
          </a:xfrm>
          <a:prstGeom prst="rect">
            <a:avLst/>
          </a:prstGeom>
          <a:ln w="0">
            <a:noFill/>
          </a:ln>
        </p:spPr>
      </p:pic>
      <p:pic>
        <p:nvPicPr>
          <p:cNvPr id="357" name="Picture 9" descr="A basketball player reaching for a shot&#10;&#10;Description automatically generated"/>
          <p:cNvPicPr/>
          <p:nvPr/>
        </p:nvPicPr>
        <p:blipFill>
          <a:blip r:embed="rId3"/>
          <a:stretch/>
        </p:blipFill>
        <p:spPr>
          <a:xfrm>
            <a:off x="1075320" y="981360"/>
            <a:ext cx="2894760" cy="285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e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097280" y="942840"/>
            <a:ext cx="4156920" cy="1292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Korišć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ene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metod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ologij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e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1097280" y="2148840"/>
            <a:ext cx="4352040" cy="388116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Autofit/>
          </a:bodyPr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Za potrebe ovog istraživanja, korišćen je YOLOv8 model za detekciju objekata. </a:t>
            </a:r>
            <a:endParaRPr b="0" lang="en-US" sz="13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Kako bi ostvarili što bolje rezultate korišćen je fine-tuning na prethodno treniranom modelu (COCO dataset)</a:t>
            </a:r>
            <a:endParaRPr b="0" lang="en-US" sz="13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YOLOv8 arhitektura ima tri dela:</a:t>
            </a:r>
            <a:endParaRPr b="0" lang="en-US" sz="1300" spc="-1" strike="noStrike">
              <a:solidFill>
                <a:srgbClr val="404040"/>
              </a:solidFill>
              <a:latin typeface="Century Gothic"/>
            </a:endParaRPr>
          </a:p>
          <a:p>
            <a:pPr lvl="1" marL="543600" indent="-343080">
              <a:lnSpc>
                <a:spcPct val="12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AutoNum type="arabicPeriod"/>
            </a:pPr>
            <a:r>
              <a:rPr b="1" lang="en-US" sz="13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Backbone </a:t>
            </a:r>
            <a:r>
              <a:rPr b="0" lang="en-US" sz="13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– izdvaja karakteristike iz ulazne slike pomoću konvolutivnih slojeva, batch normalizacije i </a:t>
            </a:r>
            <a:r>
              <a:rPr b="0" i="1" lang="en-US" sz="13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spatial pyramid pooling</a:t>
            </a:r>
            <a:r>
              <a:rPr b="0" lang="en-US" sz="13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 tehnike</a:t>
            </a:r>
            <a:endParaRPr b="0" lang="en-US" sz="1300" spc="-1" strike="noStrike">
              <a:solidFill>
                <a:srgbClr val="404040"/>
              </a:solidFill>
              <a:latin typeface="Century Gothic"/>
            </a:endParaRPr>
          </a:p>
          <a:p>
            <a:pPr lvl="1" marL="543600" indent="-343080">
              <a:lnSpc>
                <a:spcPct val="12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AutoNum type="arabicPeriod"/>
            </a:pPr>
            <a:r>
              <a:rPr b="1" lang="en-US" sz="13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Neck </a:t>
            </a:r>
            <a:r>
              <a:rPr b="0" lang="en-US" sz="13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– dobijene karakteristike se kombinuju i poboljšavaju. Konkatenacija i upsampling mapa karakteristika</a:t>
            </a:r>
            <a:endParaRPr b="0" lang="en-US" sz="1300" spc="-1" strike="noStrike">
              <a:solidFill>
                <a:srgbClr val="404040"/>
              </a:solidFill>
              <a:latin typeface="Century Gothic"/>
            </a:endParaRPr>
          </a:p>
          <a:p>
            <a:pPr lvl="1" marL="543600" indent="-343080">
              <a:lnSpc>
                <a:spcPct val="12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Font typeface="Arial"/>
              <a:buAutoNum type="arabicPeriod"/>
            </a:pPr>
            <a:r>
              <a:rPr b="1" lang="en-US" sz="13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Head </a:t>
            </a:r>
            <a:r>
              <a:rPr b="0" lang="en-US" sz="13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– detektuje bounding box objekta i predvidja klasu </a:t>
            </a:r>
            <a:endParaRPr b="0" lang="en-US" sz="13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None/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60" name="Picture Placeholder 26" descr="A diagram of a flowchart&#10;&#10;Description automatically generated"/>
          <p:cNvPicPr/>
          <p:nvPr/>
        </p:nvPicPr>
        <p:blipFill>
          <a:blip r:embed="rId1"/>
          <a:stretch/>
        </p:blipFill>
        <p:spPr>
          <a:xfrm>
            <a:off x="5478480" y="1713600"/>
            <a:ext cx="6078240" cy="330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1097280" y="942840"/>
            <a:ext cx="4156920" cy="1292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Trenir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anje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model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a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1097280" y="2281680"/>
            <a:ext cx="4156920" cy="363312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Model je treniran u 100 epoha sa batch size-om 8 i ulaznim slikama veličine 640x640. Korišćeni su optimizer-i algoritama: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SGD (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Stochastic gradient descent) sa learning rate-om od 0.01 - u praksi se bolje pokazao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Adam sa 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learning rate-om od 0.001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63" name="Picture 7" descr="A graph of results and results&#10;&#10;Description automatically generated"/>
          <p:cNvPicPr/>
          <p:nvPr/>
        </p:nvPicPr>
        <p:blipFill>
          <a:blip r:embed="rId1"/>
          <a:stretch/>
        </p:blipFill>
        <p:spPr>
          <a:xfrm>
            <a:off x="5250240" y="2192040"/>
            <a:ext cx="6185160" cy="256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e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7093440" y="1016640"/>
            <a:ext cx="3966480" cy="587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000000"/>
                </a:solidFill>
                <a:latin typeface="Century Gothic"/>
              </a:rPr>
              <a:t>Augme</a:t>
            </a:r>
            <a:r>
              <a:rPr b="0" lang="en-US" sz="2800" spc="-52" strike="noStrike" cap="all">
                <a:solidFill>
                  <a:srgbClr val="000000"/>
                </a:solidFill>
                <a:latin typeface="Century Gothic"/>
              </a:rPr>
              <a:t>ntacij</a:t>
            </a:r>
            <a:r>
              <a:rPr b="0" lang="en-US" sz="2800" spc="-52" strike="noStrike" cap="all">
                <a:solidFill>
                  <a:srgbClr val="000000"/>
                </a:solidFill>
                <a:latin typeface="Century Gothic"/>
              </a:rPr>
              <a:t>a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7090560" y="633960"/>
            <a:ext cx="3964320" cy="5589720"/>
          </a:xfrm>
          <a:prstGeom prst="rect">
            <a:avLst/>
          </a:prstGeom>
          <a:noFill/>
          <a:ln w="0">
            <a:noFill/>
          </a:ln>
        </p:spPr>
        <p:txBody>
          <a:bodyPr lIns="0" rIns="0" anchor="ctr">
            <a:noAutofit/>
          </a:bodyPr>
          <a:p>
            <a:pPr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Prilikom treniranja modela 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zbog podrazumevanih hiperparametara, dodatno se vrši augmentacija trening podataka: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 algn="just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 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rotacijom,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 algn="just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 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skaliranjem,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 algn="just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 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translacijom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 algn="just">
              <a:lnSpc>
                <a:spcPts val="2001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 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i menjanjem HSV vrednosti slika.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66" name="Picture 1" descr="A green basketball hoop with a street light&#10;&#10;Description automatically generated"/>
          <p:cNvPicPr/>
          <p:nvPr/>
        </p:nvPicPr>
        <p:blipFill>
          <a:blip r:embed="rId1"/>
          <a:stretch/>
        </p:blipFill>
        <p:spPr>
          <a:xfrm>
            <a:off x="3192840" y="916200"/>
            <a:ext cx="3575520" cy="3556800"/>
          </a:xfrm>
          <a:prstGeom prst="rect">
            <a:avLst/>
          </a:prstGeom>
          <a:ln w="0">
            <a:noFill/>
          </a:ln>
        </p:spPr>
      </p:pic>
      <p:pic>
        <p:nvPicPr>
          <p:cNvPr id="367" name="Picture 2" descr="A close up of a basketball&#10;&#10;Description automatically generated"/>
          <p:cNvPicPr/>
          <p:nvPr/>
        </p:nvPicPr>
        <p:blipFill>
          <a:blip r:embed="rId2"/>
          <a:stretch/>
        </p:blipFill>
        <p:spPr>
          <a:xfrm>
            <a:off x="823320" y="3378960"/>
            <a:ext cx="2376720" cy="226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1097280" y="942840"/>
            <a:ext cx="4156920" cy="1292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Analiz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a 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rezult</a:t>
            </a:r>
            <a:r>
              <a:rPr b="0" lang="en-US" sz="2800" spc="-52" strike="noStrike" cap="all">
                <a:solidFill>
                  <a:srgbClr val="404040"/>
                </a:solidFill>
                <a:latin typeface="Century Gothic"/>
              </a:rPr>
              <a:t>ata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1097280" y="2104920"/>
            <a:ext cx="3855600" cy="956880"/>
          </a:xfrm>
          <a:prstGeom prst="rect">
            <a:avLst/>
          </a:prstGeom>
          <a:noFill/>
          <a:ln w="0">
            <a:noFill/>
          </a:ln>
        </p:spPr>
        <p:txBody>
          <a:bodyPr lIns="0" rIns="0" anchor="t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62424"/>
                </a:solidFill>
                <a:latin typeface="Century Gothic"/>
                <a:ea typeface="Century Gothic"/>
              </a:rPr>
              <a:t>Za evaluaciju modela korišćene su metrike: F-value, Precision, Recall, Mean Average Precision (mAP)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70" name="Picture 5" descr="A graph of a number of metrics&#10;&#10;Description automatically generated"/>
          <p:cNvPicPr/>
          <p:nvPr/>
        </p:nvPicPr>
        <p:blipFill>
          <a:blip r:embed="rId1"/>
          <a:stretch/>
        </p:blipFill>
        <p:spPr>
          <a:xfrm>
            <a:off x="7896960" y="1009080"/>
            <a:ext cx="3200040" cy="41144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71" name="Table 7"/>
          <p:cNvGraphicFramePr/>
          <p:nvPr/>
        </p:nvGraphicFramePr>
        <p:xfrm>
          <a:off x="780480" y="3224520"/>
          <a:ext cx="6829920" cy="1482840"/>
        </p:xfrm>
        <a:graphic>
          <a:graphicData uri="http://schemas.openxmlformats.org/drawingml/2006/table">
            <a:tbl>
              <a:tblPr/>
              <a:tblGrid>
                <a:gridCol w="1901880"/>
                <a:gridCol w="1370520"/>
                <a:gridCol w="1059480"/>
                <a:gridCol w="1131480"/>
                <a:gridCol w="1366560"/>
              </a:tblGrid>
              <a:tr h="370800">
                <a:tc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38160">
                      <a:solidFill>
                        <a:srgbClr val="eceef7"/>
                      </a:solidFill>
                    </a:lnB>
                    <a:solidFill>
                      <a:srgbClr val="a1a2a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eceef7"/>
                          </a:solidFill>
                          <a:latin typeface="Century Gothic"/>
                        </a:rPr>
                        <a:t>Precision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38160">
                      <a:solidFill>
                        <a:srgbClr val="eceef7"/>
                      </a:solidFill>
                    </a:lnB>
                    <a:solidFill>
                      <a:srgbClr val="a1a2a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eceef7"/>
                          </a:solidFill>
                          <a:latin typeface="Century Gothic"/>
                        </a:rPr>
                        <a:t>Recall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38160">
                      <a:solidFill>
                        <a:srgbClr val="eceef7"/>
                      </a:solidFill>
                    </a:lnB>
                    <a:solidFill>
                      <a:srgbClr val="a1a2a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eceef7"/>
                          </a:solidFill>
                          <a:latin typeface="Century Gothic"/>
                        </a:rPr>
                        <a:t>F-value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38160">
                      <a:solidFill>
                        <a:srgbClr val="eceef7"/>
                      </a:solidFill>
                    </a:lnB>
                    <a:solidFill>
                      <a:srgbClr val="a1a2a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eceef7"/>
                          </a:solidFill>
                          <a:latin typeface="Century Gothic"/>
                        </a:rPr>
                        <a:t>mAP50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38160">
                      <a:solidFill>
                        <a:srgbClr val="eceef7"/>
                      </a:solidFill>
                    </a:lnB>
                    <a:solidFill>
                      <a:srgbClr val="a1a2a9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eceef7"/>
                          </a:solidFill>
                          <a:latin typeface="Century Gothic"/>
                        </a:rPr>
                        <a:t>BASKETBALL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a1a2a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dfdfe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dfdfe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dfdfe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dfdfe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eceef7"/>
                          </a:solidFill>
                          <a:latin typeface="Century Gothic"/>
                        </a:rPr>
                        <a:t>RIM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a1a2a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eff0f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0.981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eff0f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eff0f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eff0f0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eceef7"/>
                          </a:solidFill>
                          <a:latin typeface="Century Gothic"/>
                        </a:rPr>
                        <a:t>OBJECT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a1a2a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dfdfe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0.957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dfdfe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0.957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dfdfe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ceef7"/>
                      </a:solidFill>
                    </a:lnL>
                    <a:lnR w="12240">
                      <a:solidFill>
                        <a:srgbClr val="eceef7"/>
                      </a:solidFill>
                    </a:lnR>
                    <a:lnT w="12240">
                      <a:solidFill>
                        <a:srgbClr val="eceef7"/>
                      </a:solidFill>
                    </a:lnT>
                    <a:lnB w="12240">
                      <a:solidFill>
                        <a:srgbClr val="eceef7"/>
                      </a:solidFill>
                    </a:lnB>
                    <a:solidFill>
                      <a:srgbClr val="dfdfe1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FD056C4-A927-4BAC-8BD5-4F73ED8EFD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4A24C-CCE9-4740-BAFA-219F1C86C7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DE7DE8-0743-4BE4-AE4C-DC7F07012C0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Copy version (1)</Template>
  <TotalTime>4</TotalTime>
  <Application>LibreOffice/7.3.7.2$Linux_X86_64 LibreOffice_project/30$Build-2</Application>
  <AppVersion>15.0000</AppVersion>
  <Words>273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2024-02-01T22:18:47Z</dcterms:created>
  <dc:creator/>
  <dc:description/>
  <dc:language>en-US</dc:language>
  <cp:lastModifiedBy/>
  <dcterms:modified xsi:type="dcterms:W3CDTF">2024-03-11T18:41:35Z</dcterms:modified>
  <cp:revision>645</cp:revision>
  <dc:subject/>
  <dc:title>PowerPoint Party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Widescreen</vt:lpwstr>
  </property>
  <property fmtid="{D5CDD505-2E9C-101B-9397-08002B2CF9AE}" pid="4" name="Slides">
    <vt:i4>15</vt:i4>
  </property>
</Properties>
</file>